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1" r:id="rId7"/>
    <p:sldId id="262" r:id="rId8"/>
    <p:sldId id="276" r:id="rId9"/>
    <p:sldId id="265" r:id="rId10"/>
    <p:sldId id="266" r:id="rId11"/>
    <p:sldId id="279" r:id="rId12"/>
    <p:sldId id="278" r:id="rId13"/>
    <p:sldId id="280" r:id="rId14"/>
    <p:sldId id="281" r:id="rId15"/>
    <p:sldId id="277" r:id="rId16"/>
    <p:sldId id="283" r:id="rId17"/>
    <p:sldId id="284" r:id="rId18"/>
    <p:sldId id="285" r:id="rId19"/>
    <p:sldId id="282" r:id="rId20"/>
    <p:sldId id="267" r:id="rId21"/>
    <p:sldId id="286" r:id="rId22"/>
    <p:sldId id="287" r:id="rId23"/>
    <p:sldId id="288" r:id="rId24"/>
    <p:sldId id="289" r:id="rId25"/>
    <p:sldId id="290" r:id="rId26"/>
    <p:sldId id="269" r:id="rId27"/>
    <p:sldId id="291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VlP4txwFJonJXXzijTlBY8Msw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F3F8C0-0BB7-4444-86E1-93A9E8A1B138}">
  <a:tblStyle styleId="{C0F3F8C0-0BB7-4444-86E1-93A9E8A1B1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 autoAdjust="0"/>
    <p:restoredTop sz="94699"/>
  </p:normalViewPr>
  <p:slideViewPr>
    <p:cSldViewPr snapToGrid="0">
      <p:cViewPr varScale="1">
        <p:scale>
          <a:sx n="138" d="100"/>
          <a:sy n="138" d="100"/>
        </p:scale>
        <p:origin x="3064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4;n"/>
          <p:cNvSpPr txBox="1"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" name="Google Shape;6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2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" name="Google Shape;7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8492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4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965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314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65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075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27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532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491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62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PC,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do </a:t>
            </a:r>
            <a:r>
              <a:rPr lang="en-US" dirty="0" err="1"/>
              <a:t>chinh</a:t>
            </a:r>
            <a:r>
              <a:rPr lang="en-US" dirty="0"/>
              <a:t> sac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8625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PC,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do </a:t>
            </a:r>
            <a:r>
              <a:rPr lang="en-US" dirty="0" err="1"/>
              <a:t>chinh</a:t>
            </a:r>
            <a:r>
              <a:rPr lang="en-US" dirty="0"/>
              <a:t> sac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321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1" name="Google Shape;1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21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PC,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do </a:t>
            </a:r>
            <a:r>
              <a:rPr lang="en-US" dirty="0" err="1"/>
              <a:t>chinh</a:t>
            </a:r>
            <a:r>
              <a:rPr lang="en-US" dirty="0"/>
              <a:t> sac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PC,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do </a:t>
            </a:r>
            <a:r>
              <a:rPr lang="en-US" dirty="0" err="1"/>
              <a:t>chinh</a:t>
            </a:r>
            <a:r>
              <a:rPr lang="en-US" dirty="0"/>
              <a:t> sac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175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PC,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do </a:t>
            </a:r>
            <a:r>
              <a:rPr lang="en-US" dirty="0" err="1"/>
              <a:t>chinh</a:t>
            </a:r>
            <a:r>
              <a:rPr lang="en-US" dirty="0"/>
              <a:t> sac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233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/>
          </a:p>
        </p:txBody>
      </p:sp>
      <p:sp>
        <p:nvSpPr>
          <p:cNvPr id="322" name="Google Shape;3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3" name="Google Shape;3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PC,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thuc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 do </a:t>
            </a:r>
            <a:r>
              <a:rPr lang="en-US" dirty="0" err="1"/>
              <a:t>chinh</a:t>
            </a:r>
            <a:r>
              <a:rPr lang="en-US" dirty="0"/>
              <a:t> sac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672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574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0413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291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75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  <p:sp>
        <p:nvSpPr>
          <p:cNvPr id="200" name="Google Shape;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488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3" name="Google Shape;2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20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  <p:sp>
        <p:nvSpPr>
          <p:cNvPr id="264" name="Google Shape;2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5" name="Google Shape;2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Bổ</a:t>
            </a:r>
            <a:r>
              <a:rPr lang="en-US" dirty="0"/>
              <a:t> sung link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597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  <p:sp>
        <p:nvSpPr>
          <p:cNvPr id="299" name="Google Shape;2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0" name="Google Shape;3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96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229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/>
        </p:nvSpPr>
        <p:spPr>
          <a:xfrm>
            <a:off x="3884612" y="8685212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  <p:sp>
        <p:nvSpPr>
          <p:cNvPr id="311" name="Google Shape;3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53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4512AD30-6466-3140-9925-896A3B502CE3}" type="datetime1">
              <a:rPr lang="en-US" smtClean="0"/>
              <a:t>7/31/22</a:t>
            </a:fld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body" idx="1"/>
          </p:nvPr>
        </p:nvSpPr>
        <p:spPr>
          <a:xfrm>
            <a:off x="250825" y="1412875"/>
            <a:ext cx="8640762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BDE9A1C-FD1F-0948-AA8A-39DCAF5F4972}" type="datetime1">
              <a:rPr lang="en-US" smtClean="0"/>
              <a:t>7/31/22</a:t>
            </a:fld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45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45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CA7F21F-DFDA-154B-BB05-B2A2523B4887}" type="datetime1">
              <a:rPr lang="en-US" smtClean="0"/>
              <a:t>7/31/22</a:t>
            </a:fld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C395167-70EE-5A48-9315-20512BB8F444}" type="datetime1">
              <a:rPr lang="en-US" smtClean="0"/>
              <a:t>7/31/22</a:t>
            </a:fld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 rot="5400000">
            <a:off x="4837907" y="2182019"/>
            <a:ext cx="5948362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 rot="5400000">
            <a:off x="441326" y="96837"/>
            <a:ext cx="5948362" cy="632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4C3290B-477C-5D42-B20F-FCE92844D879}" type="datetime1">
              <a:rPr lang="en-US" smtClean="0"/>
              <a:t>7/31/22</a:t>
            </a:fld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 rot="5400000">
            <a:off x="2159793" y="-496094"/>
            <a:ext cx="4822825" cy="864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707F477-9ACD-EB49-A9CC-1B207447C4CA}" type="datetime1">
              <a:rPr lang="en-US" smtClean="0"/>
              <a:t>7/31/22</a:t>
            </a:fld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5E4B89A-1521-874D-A598-3555DC4F4030}" type="datetime1">
              <a:rPr lang="en-US" smtClean="0"/>
              <a:t>7/31/22</a:t>
            </a:fld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E058C29-2CDA-9249-B89B-1C89CE2DB777}" type="datetime1">
              <a:rPr lang="en-US" smtClean="0"/>
              <a:t>7/31/22</a:t>
            </a:fld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11FBE24-0834-DB4B-84CD-FA1A49255DD5}" type="datetime1">
              <a:rPr lang="en-US" smtClean="0"/>
              <a:t>7/31/22</a:t>
            </a:fld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8300490-7E35-0145-8E08-DB82CB594118}" type="datetime1">
              <a:rPr lang="en-US" smtClean="0"/>
              <a:t>7/31/22</a:t>
            </a:fld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250825" y="1412875"/>
            <a:ext cx="4243388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2"/>
          </p:nvPr>
        </p:nvSpPr>
        <p:spPr>
          <a:xfrm>
            <a:off x="4646613" y="1412875"/>
            <a:ext cx="4244975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2785F58-64A5-1748-A500-0A3718C291CE}" type="datetime1">
              <a:rPr lang="en-US" smtClean="0"/>
              <a:t>7/31/22</a:t>
            </a:fld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>
            <a:spLocks noGrp="1"/>
          </p:cNvSpPr>
          <p:nvPr>
            <p:ph type="title"/>
          </p:nvPr>
        </p:nvSpPr>
        <p:spPr>
          <a:xfrm rot="5400000">
            <a:off x="4837907" y="2182019"/>
            <a:ext cx="5948362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 rot="5400000">
            <a:off x="441326" y="96837"/>
            <a:ext cx="5948362" cy="632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64A4D48-FF9A-A14F-A722-F23B4F96F234}" type="datetime1">
              <a:rPr lang="en-US" smtClean="0"/>
              <a:t>7/31/22</a:t>
            </a:fld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3BD8AF-96E5-DE4F-9236-E546CF9B460F}" type="datetime1">
              <a:rPr lang="en-US" smtClean="0"/>
              <a:t>7/31/22</a:t>
            </a:fld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250825" y="1412875"/>
            <a:ext cx="8640762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FF32FF4-4782-5843-A8E2-B46C45309C1D}" type="datetime1">
              <a:rPr lang="en-US" smtClean="0"/>
              <a:t>7/31/22</a:t>
            </a:fld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spcBef>
                <a:spcPts val="7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45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45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97122E-78CA-7345-8371-4328CB4A32E0}" type="datetime1">
              <a:rPr lang="en-US" smtClean="0"/>
              <a:t>7/31/22</a:t>
            </a:fld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1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body" idx="1"/>
          </p:nvPr>
        </p:nvSpPr>
        <p:spPr>
          <a:xfrm rot="5400000">
            <a:off x="2159793" y="-496094"/>
            <a:ext cx="4822825" cy="864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1F542DD-BCD4-FA40-98B5-46CEF117AC99}" type="datetime1">
              <a:rPr lang="en-US" smtClean="0"/>
              <a:t>7/31/22</a:t>
            </a:fld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2B8E61D-19D5-A244-B8A4-06D64F1E498A}" type="datetime1">
              <a:rPr lang="en-US" smtClean="0"/>
              <a:t>7/31/22</a:t>
            </a:fld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348A8EE-1F3F-9748-B795-104AE21B83C7}" type="datetime1">
              <a:rPr lang="en-US" smtClean="0"/>
              <a:t>7/31/22</a:t>
            </a:fld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DE42143-CC72-ED42-86E2-0AA2378A6AFF}" type="datetime1">
              <a:rPr lang="en-US" smtClean="0"/>
              <a:t>7/31/22</a:t>
            </a:fld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B7E9CF5-7FFD-D340-9CC0-9FB519B79142}" type="datetime1">
              <a:rPr lang="en-US" smtClean="0"/>
              <a:t>7/31/22</a:t>
            </a:fld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1"/>
          </p:nvPr>
        </p:nvSpPr>
        <p:spPr>
          <a:xfrm>
            <a:off x="250825" y="1412875"/>
            <a:ext cx="4243388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2"/>
          </p:nvPr>
        </p:nvSpPr>
        <p:spPr>
          <a:xfrm>
            <a:off x="4646613" y="1412875"/>
            <a:ext cx="4244975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1CE376E-80EE-EB42-BEBB-CE1C90101D2A}" type="datetime1">
              <a:rPr lang="en-US" smtClean="0"/>
              <a:t>7/31/22</a:t>
            </a:fld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85A2DA0-A4EE-E244-9121-F8F944597E08}" type="datetime1">
              <a:rPr lang="en-US" smtClean="0"/>
              <a:t>7/31/22</a:t>
            </a:fld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4654550"/>
            <a:ext cx="91440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6"/>
          <p:cNvSpPr txBox="1"/>
          <p:nvPr/>
        </p:nvSpPr>
        <p:spPr>
          <a:xfrm flipH="1">
            <a:off x="0" y="4652962"/>
            <a:ext cx="9144000" cy="1560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" name="Google Shape;13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11112"/>
            <a:ext cx="17621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67625" y="71437"/>
            <a:ext cx="1363662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6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body" idx="1"/>
          </p:nvPr>
        </p:nvSpPr>
        <p:spPr>
          <a:xfrm>
            <a:off x="250825" y="1412875"/>
            <a:ext cx="8640762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4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4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69A59CBE-AF05-5A4D-AD0C-5A487AEA040B}" type="datetime1">
              <a:rPr lang="en-US" smtClean="0"/>
              <a:t>7/31/22</a:t>
            </a:fld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9387" y="84137"/>
            <a:ext cx="7983537" cy="12969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0" y="44450"/>
            <a:ext cx="8640762" cy="1296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1331912" y="287337"/>
            <a:ext cx="73533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250825" y="1412875"/>
            <a:ext cx="8640762" cy="482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4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4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250825" y="6524625"/>
            <a:ext cx="2132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A38E30B5-4F89-E643-80B3-E5C3A3317917}" type="datetime1">
              <a:rPr lang="en-US" smtClean="0"/>
              <a:t>7/31/22</a:t>
            </a:fld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ftr" idx="11"/>
          </p:nvPr>
        </p:nvSpPr>
        <p:spPr>
          <a:xfrm>
            <a:off x="1762125" y="6524625"/>
            <a:ext cx="5616575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/>
              <a:t>Copyrights 2022 UIT-Khoa KTMT . All Rights Reserved.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7140575" y="6524625"/>
            <a:ext cx="1751012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  <a:defRPr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144462" y="1123950"/>
            <a:ext cx="8496300" cy="1587"/>
          </a:xfrm>
          <a:prstGeom prst="straightConnector1">
            <a:avLst/>
          </a:prstGeom>
          <a:noFill/>
          <a:ln w="9525" cap="flat" cmpd="sng">
            <a:solidFill>
              <a:srgbClr val="3366CC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98" name="Google Shape;98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950" y="1587"/>
            <a:ext cx="1116012" cy="11160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/>
          <p:nvPr/>
        </p:nvSpPr>
        <p:spPr>
          <a:xfrm>
            <a:off x="684212" y="164147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NHẬN DIỆN LỬA</a:t>
            </a:r>
            <a:endParaRPr dirty="0"/>
          </a:p>
        </p:txBody>
      </p:sp>
      <p:sp>
        <p:nvSpPr>
          <p:cNvPr id="174" name="Google Shape;174;p1"/>
          <p:cNvSpPr txBox="1"/>
          <p:nvPr/>
        </p:nvSpPr>
        <p:spPr>
          <a:xfrm>
            <a:off x="107950" y="3065462"/>
            <a:ext cx="867092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GVHD: TS.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Đoàn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Duy</a:t>
            </a:r>
            <a:endParaRPr lang="en-US"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</a:t>
            </a:r>
            <a:r>
              <a:rPr lang="en-US" sz="2800" dirty="0" err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  <a:cs typeface="Times New Roman"/>
                <a:sym typeface="Times New Roman"/>
              </a:rPr>
              <a:t>Thiên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  <a:cs typeface="Times New Roman"/>
                <a:sym typeface="Times New Roman"/>
              </a:rPr>
              <a:t>Đạt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MSSV: 18520581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Võ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Đại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Dương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MSSV: 18520652</a:t>
            </a:r>
            <a:endParaRPr dirty="0"/>
          </a:p>
        </p:txBody>
      </p:sp>
      <p:sp>
        <p:nvSpPr>
          <p:cNvPr id="177" name="Google Shape;177;p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C0CD5-F7D8-8124-1BA9-19B2FD08897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DFFF5C-F218-3447-A52B-3136918738EF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B6247-1140-6044-1460-F8C763861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880A7-E909-1336-5477-20D580BC56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200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/>
          </a:p>
        </p:txBody>
      </p:sp>
      <p:sp>
        <p:nvSpPr>
          <p:cNvPr id="12" name="Google Shape;332;p12">
            <a:extLst>
              <a:ext uri="{FF2B5EF4-FFF2-40B4-BE49-F238E27FC236}">
                <a16:creationId xmlns:a16="http://schemas.microsoft.com/office/drawing/2014/main" id="{87532F20-E5CE-B4AE-BD90-91B763AFE13F}"/>
              </a:ext>
            </a:extLst>
          </p:cNvPr>
          <p:cNvSpPr txBox="1"/>
          <p:nvPr/>
        </p:nvSpPr>
        <p:spPr>
          <a:xfrm>
            <a:off x="745970" y="1429327"/>
            <a:ext cx="7940829" cy="50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Cấu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hình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quá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trình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training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E3E88-D045-2B14-04F9-EE6C70B316EF}"/>
              </a:ext>
            </a:extLst>
          </p:cNvPr>
          <p:cNvSpPr txBox="1"/>
          <p:nvPr/>
        </p:nvSpPr>
        <p:spPr>
          <a:xfrm>
            <a:off x="4232916" y="1930853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  <a:p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A859102-FDFE-0923-7CA7-FDA4988F4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71" y="2255607"/>
            <a:ext cx="7587023" cy="42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4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200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/>
          </a:p>
        </p:txBody>
      </p:sp>
      <p:sp>
        <p:nvSpPr>
          <p:cNvPr id="12" name="Google Shape;332;p12">
            <a:extLst>
              <a:ext uri="{FF2B5EF4-FFF2-40B4-BE49-F238E27FC236}">
                <a16:creationId xmlns:a16="http://schemas.microsoft.com/office/drawing/2014/main" id="{87532F20-E5CE-B4AE-BD90-91B763AFE13F}"/>
              </a:ext>
            </a:extLst>
          </p:cNvPr>
          <p:cNvSpPr txBox="1"/>
          <p:nvPr/>
        </p:nvSpPr>
        <p:spPr>
          <a:xfrm>
            <a:off x="745970" y="1429327"/>
            <a:ext cx="7940829" cy="50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Cấu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hình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quá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trình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training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E3E88-D045-2B14-04F9-EE6C70B316EF}"/>
              </a:ext>
            </a:extLst>
          </p:cNvPr>
          <p:cNvSpPr txBox="1"/>
          <p:nvPr/>
        </p:nvSpPr>
        <p:spPr>
          <a:xfrm>
            <a:off x="4232918" y="2014660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  <a:p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75EAA-786C-690E-CE7C-1AF8D98AA759}"/>
              </a:ext>
            </a:extLst>
          </p:cNvPr>
          <p:cNvSpPr txBox="1"/>
          <p:nvPr/>
        </p:nvSpPr>
        <p:spPr>
          <a:xfrm>
            <a:off x="677285" y="2513760"/>
            <a:ext cx="8009514" cy="3366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Batch size = 256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mẫu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dung 256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Learning Rate = 0.0001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checkpoint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train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‘save best only’ = True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lặp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Epochs = 10000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3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200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/>
          </a:p>
        </p:txBody>
      </p:sp>
      <p:sp>
        <p:nvSpPr>
          <p:cNvPr id="12" name="Google Shape;332;p12">
            <a:extLst>
              <a:ext uri="{FF2B5EF4-FFF2-40B4-BE49-F238E27FC236}">
                <a16:creationId xmlns:a16="http://schemas.microsoft.com/office/drawing/2014/main" id="{87532F20-E5CE-B4AE-BD90-91B763AFE13F}"/>
              </a:ext>
            </a:extLst>
          </p:cNvPr>
          <p:cNvSpPr txBox="1"/>
          <p:nvPr/>
        </p:nvSpPr>
        <p:spPr>
          <a:xfrm>
            <a:off x="745970" y="1429327"/>
            <a:ext cx="7940829" cy="50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Cấu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hình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quá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trình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training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E3E88-D045-2B14-04F9-EE6C70B316EF}"/>
              </a:ext>
            </a:extLst>
          </p:cNvPr>
          <p:cNvSpPr txBox="1"/>
          <p:nvPr/>
        </p:nvSpPr>
        <p:spPr>
          <a:xfrm>
            <a:off x="3538719" y="2062414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MobileNet V2 </a:t>
            </a:r>
          </a:p>
          <a:p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BE2E0E-A507-FF21-A1A2-243CD29F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9" y="2385579"/>
            <a:ext cx="9144000" cy="448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(6/15)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/>
          </a:p>
        </p:txBody>
      </p:sp>
      <p:sp>
        <p:nvSpPr>
          <p:cNvPr id="12" name="Google Shape;332;p12">
            <a:extLst>
              <a:ext uri="{FF2B5EF4-FFF2-40B4-BE49-F238E27FC236}">
                <a16:creationId xmlns:a16="http://schemas.microsoft.com/office/drawing/2014/main" id="{87532F20-E5CE-B4AE-BD90-91B763AFE13F}"/>
              </a:ext>
            </a:extLst>
          </p:cNvPr>
          <p:cNvSpPr txBox="1"/>
          <p:nvPr/>
        </p:nvSpPr>
        <p:spPr>
          <a:xfrm>
            <a:off x="745970" y="1429327"/>
            <a:ext cx="7940829" cy="50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Cấu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hình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quá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trình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training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E3E88-D045-2B14-04F9-EE6C70B316EF}"/>
              </a:ext>
            </a:extLst>
          </p:cNvPr>
          <p:cNvSpPr txBox="1"/>
          <p:nvPr/>
        </p:nvSpPr>
        <p:spPr>
          <a:xfrm>
            <a:off x="1337805" y="2062414"/>
            <a:ext cx="6599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MobileNet V2 – Sử dụng pretrain của tensorflow để train model</a:t>
            </a:r>
          </a:p>
          <a:p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08B5C-1F45-6447-BFD9-25E3035C0591}"/>
              </a:ext>
            </a:extLst>
          </p:cNvPr>
          <p:cNvSpPr txBox="1"/>
          <p:nvPr/>
        </p:nvSpPr>
        <p:spPr>
          <a:xfrm>
            <a:off x="521854" y="2587678"/>
            <a:ext cx="8474364" cy="3781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Batch size = 4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mẫu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dung 256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Learning Rate = 0.008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bé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học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checkpoint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train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‘max number of boxes’ = 100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100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lặp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Epochs = 30000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41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(7/15)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/>
          </a:p>
        </p:txBody>
      </p:sp>
      <p:sp>
        <p:nvSpPr>
          <p:cNvPr id="319" name="Google Shape;319;p11"/>
          <p:cNvSpPr txBox="1"/>
          <p:nvPr/>
        </p:nvSpPr>
        <p:spPr>
          <a:xfrm>
            <a:off x="457200" y="1371600"/>
            <a:ext cx="8305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Mô hình nhận diện lửa (Haar Cascade)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C89DA-FAF5-BB8D-9B42-C234A6C03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7" y="1855113"/>
            <a:ext cx="5579745" cy="3909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9373D-C781-4360-02B5-D35EBD2C355C}"/>
              </a:ext>
            </a:extLst>
          </p:cNvPr>
          <p:cNvSpPr txBox="1"/>
          <p:nvPr/>
        </p:nvSpPr>
        <p:spPr>
          <a:xfrm>
            <a:off x="6121183" y="3017164"/>
            <a:ext cx="1894898" cy="128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Scalefactor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2,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Scalefactor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 1.6,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Scalefactor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 1.2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(8/15)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/>
          </a:p>
        </p:txBody>
      </p:sp>
      <p:sp>
        <p:nvSpPr>
          <p:cNvPr id="319" name="Google Shape;319;p11"/>
          <p:cNvSpPr txBox="1"/>
          <p:nvPr/>
        </p:nvSpPr>
        <p:spPr>
          <a:xfrm>
            <a:off x="457200" y="1371600"/>
            <a:ext cx="8305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Mô hình nhận diện lửa (Haar Cascade)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9373D-C781-4360-02B5-D35EBD2C355C}"/>
              </a:ext>
            </a:extLst>
          </p:cNvPr>
          <p:cNvSpPr txBox="1"/>
          <p:nvPr/>
        </p:nvSpPr>
        <p:spPr>
          <a:xfrm>
            <a:off x="6036945" y="3515928"/>
            <a:ext cx="2496344" cy="87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Scalefactor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=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1.01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Scalefactor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=1.1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2" name="Picture 1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45A8FE4D-6988-53DE-5B71-33AA763C7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8825"/>
            <a:ext cx="5579745" cy="45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8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(9/15)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/>
          </a:p>
        </p:txBody>
      </p:sp>
      <p:sp>
        <p:nvSpPr>
          <p:cNvPr id="319" name="Google Shape;319;p11"/>
          <p:cNvSpPr txBox="1"/>
          <p:nvPr/>
        </p:nvSpPr>
        <p:spPr>
          <a:xfrm>
            <a:off x="457200" y="1371600"/>
            <a:ext cx="8305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Mô hình nhận diện lửa (AlexNet)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EB2E525-17DE-756F-BD07-5FE2B64A6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7237"/>
            <a:ext cx="3672609" cy="368757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1096BDC-F78A-6137-2715-40068B06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534" y="2215597"/>
            <a:ext cx="4185404" cy="27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09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(10/15)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/>
          </a:p>
        </p:txBody>
      </p:sp>
      <p:sp>
        <p:nvSpPr>
          <p:cNvPr id="319" name="Google Shape;319;p11"/>
          <p:cNvSpPr txBox="1"/>
          <p:nvPr/>
        </p:nvSpPr>
        <p:spPr>
          <a:xfrm>
            <a:off x="457200" y="1371600"/>
            <a:ext cx="8305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quả: Mô hình nhận diện lửa (SSD MobileNet V2)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pic>
        <p:nvPicPr>
          <p:cNvPr id="2" name="Picture 1" descr="Website&#10;&#10;Description automatically generated">
            <a:extLst>
              <a:ext uri="{FF2B5EF4-FFF2-40B4-BE49-F238E27FC236}">
                <a16:creationId xmlns:a16="http://schemas.microsoft.com/office/drawing/2014/main" id="{9CFFFCDF-FE03-1207-2A38-B1A1F343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72" y="1653835"/>
            <a:ext cx="5898528" cy="47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9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(11/15)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/>
          </a:p>
        </p:txBody>
      </p:sp>
      <p:sp>
        <p:nvSpPr>
          <p:cNvPr id="319" name="Google Shape;319;p11"/>
          <p:cNvSpPr txBox="1"/>
          <p:nvPr/>
        </p:nvSpPr>
        <p:spPr>
          <a:xfrm>
            <a:off x="250825" y="1325244"/>
            <a:ext cx="889158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Scalefactor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1.2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Cascade,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SSD-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v2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1800" b="0" i="0" u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vi-VN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Kết quả sẽ phụ thuộc vào điều kiện môi trường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A1069B-7513-F717-B376-19B3AF93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08" y="2929485"/>
            <a:ext cx="3571256" cy="2237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6CBEC-AD95-E24D-B856-E6CB31A42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24" y="2929485"/>
            <a:ext cx="3370175" cy="2241692"/>
          </a:xfrm>
          <a:prstGeom prst="rect">
            <a:avLst/>
          </a:prstGeom>
        </p:spPr>
      </p:pic>
      <p:sp>
        <p:nvSpPr>
          <p:cNvPr id="12" name="Google Shape;332;p12">
            <a:extLst>
              <a:ext uri="{FF2B5EF4-FFF2-40B4-BE49-F238E27FC236}">
                <a16:creationId xmlns:a16="http://schemas.microsoft.com/office/drawing/2014/main" id="{87532F20-E5CE-B4AE-BD90-91B763AFE13F}"/>
              </a:ext>
            </a:extLst>
          </p:cNvPr>
          <p:cNvSpPr txBox="1"/>
          <p:nvPr/>
        </p:nvSpPr>
        <p:spPr>
          <a:xfrm>
            <a:off x="2279206" y="5419436"/>
            <a:ext cx="5267035" cy="50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sánh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FPS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PC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jetson nano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9217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(12/15) </a:t>
            </a:r>
            <a:endParaRPr dirty="0"/>
          </a:p>
        </p:txBody>
      </p:sp>
      <p:sp>
        <p:nvSpPr>
          <p:cNvPr id="328" name="Google Shape;328;p1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03C7D-A110-C094-6219-8B559AE540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C84CA6-8199-974A-AB79-D6F2BA6A829A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4F69-F0DA-C8F3-9613-560456BAA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D1B73A-2E44-5C5F-91CF-0FA0DCED45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3917B-547F-A652-F51E-C07E8D7A4D84}"/>
              </a:ext>
            </a:extLst>
          </p:cNvPr>
          <p:cNvSpPr txBox="1"/>
          <p:nvPr/>
        </p:nvSpPr>
        <p:spPr>
          <a:xfrm>
            <a:off x="370175" y="1316549"/>
            <a:ext cx="8400473" cy="4689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tabLst>
                <a:tab pos="650875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test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camera,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90%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do: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  <a:tabLst>
                <a:tab pos="650875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Cascade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  <a:tabLst>
                <a:tab pos="650875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Alexnet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itchFamily="2" charset="2"/>
              <a:buChar char=""/>
              <a:tabLst>
                <a:tab pos="650875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SSD-MobileNetV2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chậm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  <a:tabLst>
                <a:tab pos="650875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TV…)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dung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báo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cáo</a:t>
            </a:r>
            <a:endParaRPr dirty="0"/>
          </a:p>
        </p:txBody>
      </p:sp>
      <p:sp>
        <p:nvSpPr>
          <p:cNvPr id="184" name="Google Shape;184;p2"/>
          <p:cNvSpPr txBox="1"/>
          <p:nvPr/>
        </p:nvSpPr>
        <p:spPr>
          <a:xfrm>
            <a:off x="249237" y="1447800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1312" marR="0" lvl="0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luận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văn</a:t>
            </a:r>
            <a:endParaRPr dirty="0"/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endParaRPr dirty="0"/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endParaRPr dirty="0"/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luận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hướng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phát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endParaRPr lang="en-US" sz="28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1312" marR="0" lvl="0" indent="-34131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3399"/>
              </a:buClr>
              <a:buSzPts val="2800"/>
              <a:buFont typeface="Noto Sans Symbols"/>
              <a:buChar char="■"/>
            </a:pPr>
            <a:r>
              <a:rPr lang="en-US" sz="2800" dirty="0">
                <a:latin typeface="Times New Roman"/>
                <a:cs typeface="Times New Roman"/>
                <a:sym typeface="Times New Roman"/>
              </a:rPr>
              <a:t>Demo</a:t>
            </a:r>
            <a:endParaRPr dirty="0"/>
          </a:p>
        </p:txBody>
      </p:sp>
      <p:sp>
        <p:nvSpPr>
          <p:cNvPr id="187" name="Google Shape;187;p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BE7CFF-128B-0A2E-75F5-1D122FFA8B5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DE673A0-1065-4241-AD77-9C157E678AD1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02610-9FE1-72AE-E10B-F16B6B6709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51924-6AD6-7FEC-B0A3-D4C953A2BC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(13/15) </a:t>
            </a:r>
            <a:endParaRPr dirty="0"/>
          </a:p>
        </p:txBody>
      </p:sp>
      <p:sp>
        <p:nvSpPr>
          <p:cNvPr id="328" name="Google Shape;328;p1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/>
          </a:p>
        </p:txBody>
      </p:sp>
      <p:sp>
        <p:nvSpPr>
          <p:cNvPr id="11" name="Google Shape;329;p12">
            <a:extLst>
              <a:ext uri="{FF2B5EF4-FFF2-40B4-BE49-F238E27FC236}">
                <a16:creationId xmlns:a16="http://schemas.microsoft.com/office/drawing/2014/main" id="{EF2E15DE-A184-9A3B-069E-D3F46549618B}"/>
              </a:ext>
            </a:extLst>
          </p:cNvPr>
          <p:cNvSpPr txBox="1"/>
          <p:nvPr/>
        </p:nvSpPr>
        <p:spPr>
          <a:xfrm>
            <a:off x="323850" y="1936027"/>
            <a:ext cx="8616950" cy="128746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output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AlexNet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Softmax</a:t>
            </a:r>
            <a:endParaRPr sz="1800" dirty="0">
              <a:latin typeface="Times New Roman" panose="02020603050405020304" pitchFamily="18" charset="0"/>
              <a:ea typeface="Menlo" panose="020B060903080402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B88113C-7862-7C4C-7191-0B1B1DD8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573" y="3448192"/>
            <a:ext cx="4343400" cy="14605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03C7D-A110-C094-6219-8B559AE540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C84CA6-8199-974A-AB79-D6F2BA6A829A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4F69-F0DA-C8F3-9613-560456BAA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D1B73A-2E44-5C5F-91CF-0FA0DCED45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37645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(14/15) </a:t>
            </a:r>
            <a:endParaRPr dirty="0"/>
          </a:p>
        </p:txBody>
      </p:sp>
      <p:sp>
        <p:nvSpPr>
          <p:cNvPr id="328" name="Google Shape;328;p1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03C7D-A110-C094-6219-8B559AE540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C84CA6-8199-974A-AB79-D6F2BA6A829A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4F69-F0DA-C8F3-9613-560456BAA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D1B73A-2E44-5C5F-91CF-0FA0DCED45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A204D-0DEB-D267-ECA0-5F97A1842FF2}"/>
              </a:ext>
            </a:extLst>
          </p:cNvPr>
          <p:cNvSpPr txBox="1"/>
          <p:nvPr/>
        </p:nvSpPr>
        <p:spPr>
          <a:xfrm>
            <a:off x="250825" y="1369408"/>
            <a:ext cx="8435974" cy="4766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tabLst>
                <a:tab pos="2789555" algn="ctr"/>
              </a:tabLs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python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&gt;90%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train model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AlexNet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SSD-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MobileNet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V2).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Nhược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nhiễu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FPS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1-5 FPS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Jetson Nano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6-15FPS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personal computer do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TensorRT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52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(15/15) </a:t>
            </a:r>
            <a:endParaRPr dirty="0"/>
          </a:p>
        </p:txBody>
      </p:sp>
      <p:sp>
        <p:nvSpPr>
          <p:cNvPr id="328" name="Google Shape;328;p1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03C7D-A110-C094-6219-8B559AE540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C84CA6-8199-974A-AB79-D6F2BA6A829A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4F69-F0DA-C8F3-9613-560456BAA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D1B73A-2E44-5C5F-91CF-0FA0DCED45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5FB5C-2286-D304-13F5-A3E5FEB22619}"/>
              </a:ext>
            </a:extLst>
          </p:cNvPr>
          <p:cNvSpPr txBox="1"/>
          <p:nvPr/>
        </p:nvSpPr>
        <p:spPr>
          <a:xfrm>
            <a:off x="250825" y="1732058"/>
            <a:ext cx="8455892" cy="427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just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Hướng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đề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tài</a:t>
            </a:r>
            <a:endParaRPr lang="en-VN" sz="1800" b="1" dirty="0">
              <a:effectLst/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Cascade,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Alexnet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SSD-MobileNetV2)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realtime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hế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TensorRT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board Jetson Nano</a:t>
            </a:r>
            <a:endParaRPr lang="en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PC</a:t>
            </a:r>
            <a:endParaRPr dirty="0"/>
          </a:p>
        </p:txBody>
      </p:sp>
      <p:sp>
        <p:nvSpPr>
          <p:cNvPr id="328" name="Google Shape;328;p1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03C7D-A110-C094-6219-8B559AE540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C84CA6-8199-974A-AB79-D6F2BA6A829A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4F69-F0DA-C8F3-9613-560456BAA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D1B73A-2E44-5C5F-91CF-0FA0DCED45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pic>
        <p:nvPicPr>
          <p:cNvPr id="3" name="result_PC" descr="result_PC">
            <a:hlinkClick r:id="" action="ppaction://media"/>
            <a:extLst>
              <a:ext uri="{FF2B5EF4-FFF2-40B4-BE49-F238E27FC236}">
                <a16:creationId xmlns:a16="http://schemas.microsoft.com/office/drawing/2014/main" id="{1AF41362-1AFF-1757-E3C7-FA3CD68A8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345" y="1436109"/>
            <a:ext cx="5905309" cy="442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3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 txBox="1"/>
          <p:nvPr/>
        </p:nvSpPr>
        <p:spPr>
          <a:xfrm>
            <a:off x="1331912" y="315046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JETSON NANO</a:t>
            </a:r>
            <a:endParaRPr dirty="0"/>
          </a:p>
        </p:txBody>
      </p:sp>
      <p:sp>
        <p:nvSpPr>
          <p:cNvPr id="328" name="Google Shape;328;p12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03C7D-A110-C094-6219-8B559AE540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0C84CA6-8199-974A-AB79-D6F2BA6A829A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4F69-F0DA-C8F3-9613-560456BAA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D1B73A-2E44-5C5F-91CF-0FA0DCED45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pic>
        <p:nvPicPr>
          <p:cNvPr id="2" name="result_jetson" descr="result_jetson">
            <a:hlinkClick r:id="" action="ppaction://media"/>
            <a:extLst>
              <a:ext uri="{FF2B5EF4-FFF2-40B4-BE49-F238E27FC236}">
                <a16:creationId xmlns:a16="http://schemas.microsoft.com/office/drawing/2014/main" id="{D322DEB5-9086-7AA7-0E2E-82923174A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9303" y="1427164"/>
            <a:ext cx="5941866" cy="44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1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tham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khảo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(1/2)</a:t>
            </a:r>
            <a:endParaRPr dirty="0"/>
          </a:p>
        </p:txBody>
      </p:sp>
      <p:sp>
        <p:nvSpPr>
          <p:cNvPr id="362" name="Google Shape;362;p14"/>
          <p:cNvSpPr txBox="1"/>
          <p:nvPr/>
        </p:nvSpPr>
        <p:spPr>
          <a:xfrm>
            <a:off x="277812" y="1466850"/>
            <a:ext cx="8247352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/>
              <a:t>[1]	</a:t>
            </a:r>
            <a:r>
              <a:rPr lang="vi-VN" dirty="0"/>
              <a:t>J. Yuan and S. Shi-Fei, “On fire hazard indicators and evaluation modes in public gathering places based on the fire statistical records,” </a:t>
            </a:r>
            <a:r>
              <a:rPr lang="vi-VN" i="1" dirty="0"/>
              <a:t>Journal of Safety &amp; Environment13.1</a:t>
            </a:r>
            <a:r>
              <a:rPr lang="vi-VN" dirty="0"/>
              <a:t>, vol. 13, no. 1, pp. 250–253, 2013.</a:t>
            </a:r>
            <a:endParaRPr lang="x-none" dirty="0"/>
          </a:p>
          <a:p>
            <a:r>
              <a:rPr lang="en-US" dirty="0"/>
              <a:t>[2]	</a:t>
            </a:r>
            <a:r>
              <a:rPr lang="vi-VN" dirty="0"/>
              <a:t>T. Toulouse, X. Maldague, L. Rossi, M. Akhloufi, and T. Celik, “Benchmarking of wildland fire colour segmentation algorithms,” </a:t>
            </a:r>
            <a:r>
              <a:rPr lang="vi-VN" i="1" dirty="0"/>
              <a:t>IET Image Processing</a:t>
            </a:r>
            <a:r>
              <a:rPr lang="vi-VN" dirty="0"/>
              <a:t>, vol. 9, no. 12, pp. 1064–1072, 2015.</a:t>
            </a:r>
            <a:endParaRPr lang="x-none" dirty="0"/>
          </a:p>
          <a:p>
            <a:r>
              <a:rPr lang="en-US" dirty="0"/>
              <a:t>[3]	</a:t>
            </a:r>
            <a:r>
              <a:rPr lang="vi-VN" dirty="0"/>
              <a:t>J. Fonollosa, A. Solórzano, and S. Marco, “Chemical sensor systems and associated algorithms for fire detection: a review,” </a:t>
            </a:r>
            <a:r>
              <a:rPr lang="vi-VN" i="1" dirty="0"/>
              <a:t>Sensors</a:t>
            </a:r>
            <a:r>
              <a:rPr lang="vi-VN" dirty="0"/>
              <a:t>, vol. 18, no. 2, p. 553, 2018.</a:t>
            </a:r>
            <a:endParaRPr lang="x-none" dirty="0"/>
          </a:p>
          <a:p>
            <a:r>
              <a:rPr lang="en-US" dirty="0"/>
              <a:t>[4]	</a:t>
            </a:r>
            <a:r>
              <a:rPr lang="vi-VN" dirty="0"/>
              <a:t>K. Lee, Y.-S. Shim, Y. Song, S. Han, Y.-S. Lee, and C.-Y. Kang, “Highly sensitive sensors based on metal-oxide nanocolumns for fire detection,” </a:t>
            </a:r>
            <a:r>
              <a:rPr lang="vi-VN" i="1" dirty="0"/>
              <a:t>Sensors</a:t>
            </a:r>
            <a:r>
              <a:rPr lang="vi-VN" dirty="0"/>
              <a:t>, vol. 17, no. 2, p. 303, 2017.</a:t>
            </a:r>
            <a:endParaRPr lang="x-none" dirty="0"/>
          </a:p>
          <a:p>
            <a:r>
              <a:rPr lang="en-US" dirty="0"/>
              <a:t>[5]	Ce Li, </a:t>
            </a:r>
            <a:r>
              <a:rPr lang="en-US" dirty="0" err="1"/>
              <a:t>Yachao</a:t>
            </a:r>
            <a:r>
              <a:rPr lang="en-US" dirty="0"/>
              <a:t> Zhang. “Object Detection Based on Deep Learning of Small Samples (2018) 2018 Tenth International Conference on Advanced Computational Intelligence (ICACI)” J. Clerk Maxwell, A Treatise on Electricity and Magnetism, 3rd ed., vol. 2. Oxford: Clarendon, 1892, pp.68– 73</a:t>
            </a:r>
            <a:endParaRPr lang="x-none" dirty="0"/>
          </a:p>
          <a:p>
            <a:r>
              <a:rPr lang="en-US" dirty="0"/>
              <a:t>[6]	</a:t>
            </a:r>
            <a:r>
              <a:rPr lang="en-US" dirty="0" err="1"/>
              <a:t>Shaoqing</a:t>
            </a:r>
            <a:r>
              <a:rPr lang="en-US" dirty="0"/>
              <a:t> Ren, </a:t>
            </a:r>
            <a:r>
              <a:rPr lang="en-US" dirty="0" err="1"/>
              <a:t>Kaiming</a:t>
            </a:r>
            <a:r>
              <a:rPr lang="en-US" dirty="0"/>
              <a:t> He, Ross </a:t>
            </a:r>
            <a:r>
              <a:rPr lang="en-US" dirty="0" err="1"/>
              <a:t>Girshick</a:t>
            </a:r>
            <a:r>
              <a:rPr lang="en-US" dirty="0"/>
              <a:t>. “Faster R-CNN: Towards Real-Time Object Detection with Region Proposal Networks [IEEE Transactions on Pattern Analysis and Machine Intelligence]”.</a:t>
            </a:r>
            <a:endParaRPr lang="x-none" dirty="0"/>
          </a:p>
          <a:p>
            <a:r>
              <a:rPr lang="en-US" dirty="0"/>
              <a:t>[7]	Zhong-</a:t>
            </a:r>
            <a:r>
              <a:rPr lang="en-US" dirty="0" err="1"/>
              <a:t>Qiu</a:t>
            </a:r>
            <a:r>
              <a:rPr lang="en-US" dirty="0"/>
              <a:t> Zhao, Peng Zheng. “Object Detection with Deep Learning: A Review (2019)” [ IEEE Transactions on Neural Networks and Learning Systems “(Volume: 30, Issue: 11, Nov. 2019).</a:t>
            </a:r>
            <a:endParaRPr lang="x-none" dirty="0"/>
          </a:p>
          <a:p>
            <a:r>
              <a:rPr lang="en-US" dirty="0"/>
              <a:t>[8]	Reagan L. Galvez, Argel A. “</a:t>
            </a:r>
            <a:r>
              <a:rPr lang="en-US" dirty="0" err="1"/>
              <a:t>Bandala</a:t>
            </a:r>
            <a:r>
              <a:rPr lang="en-US" dirty="0"/>
              <a:t>. Object Detection Using Convolutional Neural Networks (2018)” [TENCON 2018 - 2018 IEEE Region 10 Conference</a:t>
            </a:r>
            <a:endParaRPr lang="x-none" dirty="0"/>
          </a:p>
          <a:p>
            <a:r>
              <a:rPr lang="en-US" dirty="0"/>
              <a:t>[9]	Cong Tang, </a:t>
            </a:r>
            <a:r>
              <a:rPr lang="en-US" dirty="0" err="1"/>
              <a:t>Yunsong</a:t>
            </a:r>
            <a:r>
              <a:rPr lang="en-US" dirty="0"/>
              <a:t> Feng. “The Object Detection Based on Deep Learning (2017)” [ 2017 4th International Conference on Information Science and Control Engineering (ICISCE)]. </a:t>
            </a:r>
            <a:endParaRPr lang="x-none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endParaRPr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F2D57-F948-978E-F370-4E1D41813C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A8FCB6E-A67F-AD4A-98C3-EB86C89E05F1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4F43E-7074-B9C8-1924-7924F0FF2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D3D84-A455-7962-3089-BC87CE0BF8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NHẬN DIỆN LỬA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F2D57-F948-978E-F370-4E1D41813C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A8FCB6E-A67F-AD4A-98C3-EB86C89E05F1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4F43E-7074-B9C8-1924-7924F0FF2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D3D84-A455-7962-3089-BC87CE0BF8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D592E-0D6A-4426-6ACE-FEF21E86ABAE}"/>
              </a:ext>
            </a:extLst>
          </p:cNvPr>
          <p:cNvSpPr txBox="1"/>
          <p:nvPr/>
        </p:nvSpPr>
        <p:spPr>
          <a:xfrm>
            <a:off x="2961638" y="3139712"/>
            <a:ext cx="3217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358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 quan đề tài nghiên cứu</a:t>
            </a:r>
            <a:endParaRPr/>
          </a:p>
        </p:txBody>
      </p:sp>
      <p:sp>
        <p:nvSpPr>
          <p:cNvPr id="196" name="Google Shape;196;p3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dirty="0"/>
          </a:p>
        </p:txBody>
      </p:sp>
      <p:sp>
        <p:nvSpPr>
          <p:cNvPr id="197" name="Google Shape;197;p3"/>
          <p:cNvSpPr txBox="1"/>
          <p:nvPr/>
        </p:nvSpPr>
        <p:spPr>
          <a:xfrm>
            <a:off x="250825" y="1412875"/>
            <a:ext cx="8642350" cy="482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dirty="0"/>
          </a:p>
          <a:p>
            <a:pPr marL="342900" marR="0" lvl="0" indent="-34290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dựng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lửa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thật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lửa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nhằm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quyết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vấn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phòng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cháy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chữa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cháy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chưa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nhân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viên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ninh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hiện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kịp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thời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Khi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đó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giám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sát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sát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cụ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đám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cháy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như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thế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nào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, to hay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nhỏ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vị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trí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ở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đâu</a:t>
            </a: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lang="en-US" sz="2400" dirty="0">
              <a:latin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dirty="0"/>
          </a:p>
          <a:p>
            <a:pPr marL="342900" marR="0" lvl="0" indent="-34290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cụ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sz="28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342900" marR="0" lvl="0" indent="-342900" algn="just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dựng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khuôn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mặt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15 FPS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PC, Laptop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 FPS </a:t>
            </a:r>
            <a:r>
              <a:rPr lang="en-US" sz="2400" b="0" i="0" u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kit NVIDIA Jetson Nano.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lang="x-none" sz="28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BCE58-C5B1-3439-DAC6-040BE9E0A9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DFE5BD-49FE-E94C-97ED-EF2F03F99E00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9E4F5-7304-A823-C126-60370445F9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5F58A-D640-E07C-E062-19B91D417C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/>
          <p:nvPr/>
        </p:nvSpPr>
        <p:spPr>
          <a:xfrm>
            <a:off x="1219200" y="273050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(1/4)</a:t>
            </a:r>
            <a:endParaRPr dirty="0"/>
          </a:p>
        </p:txBody>
      </p:sp>
      <p:sp>
        <p:nvSpPr>
          <p:cNvPr id="206" name="Google Shape;206;p4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/>
          </a:p>
        </p:txBody>
      </p:sp>
      <p:cxnSp>
        <p:nvCxnSpPr>
          <p:cNvPr id="26" name="Google Shape;249;p7">
            <a:extLst>
              <a:ext uri="{FF2B5EF4-FFF2-40B4-BE49-F238E27FC236}">
                <a16:creationId xmlns:a16="http://schemas.microsoft.com/office/drawing/2014/main" id="{C68B030A-E410-5110-BAD7-5B1F243D5D45}"/>
              </a:ext>
            </a:extLst>
          </p:cNvPr>
          <p:cNvCxnSpPr>
            <a:cxnSpLocks/>
          </p:cNvCxnSpPr>
          <p:nvPr/>
        </p:nvCxnSpPr>
        <p:spPr>
          <a:xfrm>
            <a:off x="2890891" y="3576678"/>
            <a:ext cx="87745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95092A-5C73-C0C8-3FEF-8CB84ED9CBE9}"/>
              </a:ext>
            </a:extLst>
          </p:cNvPr>
          <p:cNvSpPr/>
          <p:nvPr/>
        </p:nvSpPr>
        <p:spPr>
          <a:xfrm>
            <a:off x="3954536" y="3073297"/>
            <a:ext cx="1791854" cy="10067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x-none" dirty="0"/>
          </a:p>
        </p:txBody>
      </p:sp>
      <p:cxnSp>
        <p:nvCxnSpPr>
          <p:cNvPr id="33" name="Google Shape;249;p7">
            <a:extLst>
              <a:ext uri="{FF2B5EF4-FFF2-40B4-BE49-F238E27FC236}">
                <a16:creationId xmlns:a16="http://schemas.microsoft.com/office/drawing/2014/main" id="{CFCA911F-4C90-FBB1-ADB2-20ED7BCBFA46}"/>
              </a:ext>
            </a:extLst>
          </p:cNvPr>
          <p:cNvCxnSpPr>
            <a:cxnSpLocks/>
          </p:cNvCxnSpPr>
          <p:nvPr/>
        </p:nvCxnSpPr>
        <p:spPr>
          <a:xfrm>
            <a:off x="5925036" y="3574265"/>
            <a:ext cx="87745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B859FB7-A765-9DA8-2118-1C94581BA5BD}"/>
              </a:ext>
            </a:extLst>
          </p:cNvPr>
          <p:cNvSpPr/>
          <p:nvPr/>
        </p:nvSpPr>
        <p:spPr>
          <a:xfrm>
            <a:off x="7094395" y="3269673"/>
            <a:ext cx="1433512" cy="67425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Fake/real fire</a:t>
            </a:r>
          </a:p>
        </p:txBody>
      </p:sp>
      <p:pic>
        <p:nvPicPr>
          <p:cNvPr id="17" name="Picture 16" descr="A picture containing indoor, cooking, grill, blurry&#10;&#10;Description automatically generated">
            <a:extLst>
              <a:ext uri="{FF2B5EF4-FFF2-40B4-BE49-F238E27FC236}">
                <a16:creationId xmlns:a16="http://schemas.microsoft.com/office/drawing/2014/main" id="{9A7CC4C1-A27C-3E59-CA34-F66EB1D36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5" y="2574203"/>
            <a:ext cx="1946563" cy="1946563"/>
          </a:xfrm>
          <a:prstGeom prst="rect">
            <a:avLst/>
          </a:prstGeom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2882B053-5F67-9822-EA54-6CB1032A7D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A476C0A-CC78-704A-BF71-1941B011C126}" type="datetime1">
              <a:rPr lang="en-US" smtClean="0"/>
              <a:t>7/31/22</a:t>
            </a:fld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B567ECB-BA03-7BAE-8F03-45AA65151D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B341056-5829-940E-AD57-095AEBE559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/>
        </p:nvSpPr>
        <p:spPr>
          <a:xfrm>
            <a:off x="1219200" y="250825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(2/4)</a:t>
            </a:r>
            <a:endParaRPr dirty="0"/>
          </a:p>
        </p:txBody>
      </p:sp>
      <p:sp>
        <p:nvSpPr>
          <p:cNvPr id="239" name="Google Shape;239;p7"/>
          <p:cNvSpPr txBox="1"/>
          <p:nvPr/>
        </p:nvSpPr>
        <p:spPr>
          <a:xfrm>
            <a:off x="6946618" y="5859614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/>
          </a:p>
        </p:txBody>
      </p:sp>
      <p:pic>
        <p:nvPicPr>
          <p:cNvPr id="241" name="Google Shape;241;p7" descr="Jetson Nano Developer Kit | NVIDIA Develop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2905" y="2154389"/>
            <a:ext cx="2990850" cy="2439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7"/>
          <p:cNvCxnSpPr/>
          <p:nvPr/>
        </p:nvCxnSpPr>
        <p:spPr>
          <a:xfrm>
            <a:off x="5408330" y="4594376"/>
            <a:ext cx="1778100" cy="284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7"/>
          <p:cNvCxnSpPr/>
          <p:nvPr/>
        </p:nvCxnSpPr>
        <p:spPr>
          <a:xfrm>
            <a:off x="6903755" y="3375176"/>
            <a:ext cx="1155600" cy="665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7"/>
          <p:cNvSpPr txBox="1"/>
          <p:nvPr/>
        </p:nvSpPr>
        <p:spPr>
          <a:xfrm>
            <a:off x="5087141" y="4643253"/>
            <a:ext cx="20471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SSD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MobileNet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V2</a:t>
            </a:r>
            <a:endParaRPr dirty="0"/>
          </a:p>
        </p:txBody>
      </p:sp>
      <p:sp>
        <p:nvSpPr>
          <p:cNvPr id="246" name="Google Shape;246;p7"/>
          <p:cNvSpPr txBox="1"/>
          <p:nvPr/>
        </p:nvSpPr>
        <p:spPr>
          <a:xfrm>
            <a:off x="6795804" y="3041221"/>
            <a:ext cx="195262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dirty="0" err="1"/>
              <a:t>Haar</a:t>
            </a:r>
            <a:r>
              <a:rPr lang="en-US" dirty="0"/>
              <a:t> + </a:t>
            </a:r>
            <a:r>
              <a:rPr lang="en-US" dirty="0" err="1"/>
              <a:t>AlexNet</a:t>
            </a:r>
            <a:endParaRPr dirty="0"/>
          </a:p>
        </p:txBody>
      </p:sp>
      <p:cxnSp>
        <p:nvCxnSpPr>
          <p:cNvPr id="247" name="Google Shape;247;p7"/>
          <p:cNvCxnSpPr>
            <a:cxnSpLocks/>
          </p:cNvCxnSpPr>
          <p:nvPr/>
        </p:nvCxnSpPr>
        <p:spPr>
          <a:xfrm flipH="1">
            <a:off x="2410698" y="3400576"/>
            <a:ext cx="1433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253" name="Google Shape;253;p7"/>
          <p:cNvSpPr txBox="1"/>
          <p:nvPr/>
        </p:nvSpPr>
        <p:spPr>
          <a:xfrm>
            <a:off x="702980" y="4932514"/>
            <a:ext cx="8413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lang="en-US" sz="1800" b="0" i="0" u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</a:t>
            </a:r>
            <a:endParaRPr dirty="0"/>
          </a:p>
        </p:txBody>
      </p:sp>
      <p:sp>
        <p:nvSpPr>
          <p:cNvPr id="255" name="Google Shape;255;p7"/>
          <p:cNvSpPr txBox="1"/>
          <p:nvPr/>
        </p:nvSpPr>
        <p:spPr>
          <a:xfrm>
            <a:off x="4614579" y="3195089"/>
            <a:ext cx="1644650" cy="523180"/>
          </a:xfrm>
          <a:prstGeom prst="rect">
            <a:avLst/>
          </a:prstGeom>
          <a:solidFill>
            <a:srgbClr val="26269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r>
              <a:rPr lang="en-US" sz="1400" b="0" i="0" u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Kit NVIDIA Json Nano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F6C513-AA1C-0CB5-A897-4A77E020A2C8}"/>
              </a:ext>
            </a:extLst>
          </p:cNvPr>
          <p:cNvSpPr/>
          <p:nvPr/>
        </p:nvSpPr>
        <p:spPr>
          <a:xfrm>
            <a:off x="350988" y="2954489"/>
            <a:ext cx="1839480" cy="998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Monitor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7C147A6-1471-788D-0222-D40692D20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83" y="4356472"/>
            <a:ext cx="1752600" cy="17526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8D382-A286-87F3-682C-064E247E6DE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98C4E39-F624-C949-B1E8-4E465292701D}" type="datetime1">
              <a:rPr lang="en-US" smtClean="0"/>
              <a:t>7/31/22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7A6C3-C70C-5AB9-5DC1-BB418BF11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842835-3EB0-6FAC-86DB-73F849B662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/>
          <p:nvPr/>
        </p:nvSpPr>
        <p:spPr>
          <a:xfrm>
            <a:off x="1219200" y="273050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(3/4)</a:t>
            </a:r>
            <a:endParaRPr dirty="0"/>
          </a:p>
        </p:txBody>
      </p:sp>
      <p:sp>
        <p:nvSpPr>
          <p:cNvPr id="270" name="Google Shape;270;p6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887CFA-5173-F857-F3DD-B6607F513D2D}"/>
              </a:ext>
            </a:extLst>
          </p:cNvPr>
          <p:cNvSpPr/>
          <p:nvPr/>
        </p:nvSpPr>
        <p:spPr>
          <a:xfrm>
            <a:off x="669636" y="1563377"/>
            <a:ext cx="3181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HÌNH NHẬN DIỆN LỬA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5E541-9787-8A14-4BD9-6A246B3D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16" y="2115632"/>
            <a:ext cx="2414768" cy="42260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A02967-4364-AC32-CFC3-A756A406C267}"/>
              </a:ext>
            </a:extLst>
          </p:cNvPr>
          <p:cNvSpPr/>
          <p:nvPr/>
        </p:nvSpPr>
        <p:spPr>
          <a:xfrm>
            <a:off x="4896642" y="1565747"/>
            <a:ext cx="3577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HÌNH NHẬN TRANH ẢNH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336085-E5E3-4C34-1E1D-5AD8024F4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60" y="2020628"/>
            <a:ext cx="2027645" cy="38866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F6C55-9F6A-1A20-09B8-E6CEAE1E25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CF6D986-A140-9D43-8667-1760125983BA}" type="datetime1">
              <a:rPr lang="en-US" smtClean="0"/>
              <a:t>7/31/22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FBAF8-EEC8-D2C5-0768-A0ACCAC4AD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EDC43-A795-313B-6B09-C441FF060E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7;p6">
            <a:extLst>
              <a:ext uri="{FF2B5EF4-FFF2-40B4-BE49-F238E27FC236}">
                <a16:creationId xmlns:a16="http://schemas.microsoft.com/office/drawing/2014/main" id="{11E7E322-290B-D9DA-6AD5-F6921B2F2CB1}"/>
              </a:ext>
            </a:extLst>
          </p:cNvPr>
          <p:cNvSpPr txBox="1"/>
          <p:nvPr/>
        </p:nvSpPr>
        <p:spPr>
          <a:xfrm>
            <a:off x="1219200" y="273050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200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/4)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85128-9FB5-63B2-F80C-6A4B1CCD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" y="1327583"/>
            <a:ext cx="3099153" cy="5197042"/>
          </a:xfrm>
          <a:prstGeom prst="rect">
            <a:avLst/>
          </a:prstGeom>
        </p:spPr>
      </p:pic>
      <p:sp>
        <p:nvSpPr>
          <p:cNvPr id="10" name="Google Shape;306;p10">
            <a:extLst>
              <a:ext uri="{FF2B5EF4-FFF2-40B4-BE49-F238E27FC236}">
                <a16:creationId xmlns:a16="http://schemas.microsoft.com/office/drawing/2014/main" id="{D94EDF69-B46A-AB09-CE64-E287DC056AD2}"/>
              </a:ext>
            </a:extLst>
          </p:cNvPr>
          <p:cNvSpPr txBox="1"/>
          <p:nvPr/>
        </p:nvSpPr>
        <p:spPr>
          <a:xfrm>
            <a:off x="4255870" y="1507907"/>
            <a:ext cx="4318217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Input: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Đọc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ảnh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đầu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vào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từ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camera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Process: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Lấy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kết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quả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từ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hai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mô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hình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nhận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diện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lửa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và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nhận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diện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tranh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ảnh</a:t>
            </a:r>
            <a:endParaRPr lang="en-US" sz="18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Xử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dung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kĩ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thuật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overlap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để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kiểm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tra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ngữ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cảnh</a:t>
            </a:r>
            <a:endParaRPr lang="en-US" sz="18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Output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Lửa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that hay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giả</a:t>
            </a:r>
            <a:endParaRPr lang="en-US" sz="18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Độ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chính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xác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của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đám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cháy</a:t>
            </a:r>
            <a:endParaRPr lang="en-US" sz="18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Độ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chính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xác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của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đám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cháy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chính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là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output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của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mô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hình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AlexNet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bởi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hàm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Softmax</a:t>
            </a:r>
            <a:endParaRPr lang="en-US" sz="18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lửa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hay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phụ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thuộc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vào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ngữ</a:t>
            </a:r>
            <a:r>
              <a:rPr lang="en-US" sz="18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cảnh</a:t>
            </a:r>
            <a:endParaRPr sz="18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B121A66-EE28-3E76-E88C-AC01FB31554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2F6D866-B49C-1E42-9334-6732F10F27DC}" type="datetime1">
              <a:rPr lang="en-US" smtClean="0"/>
              <a:t>7/31/22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041090-13E1-F019-610A-67503DAE9E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F2278DD-2B3A-CDF9-C242-5EEDC9981E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421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 txBox="1"/>
          <p:nvPr/>
        </p:nvSpPr>
        <p:spPr>
          <a:xfrm>
            <a:off x="1317625" y="292100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(1/15) </a:t>
            </a:r>
            <a:endParaRPr dirty="0"/>
          </a:p>
        </p:txBody>
      </p:sp>
      <p:sp>
        <p:nvSpPr>
          <p:cNvPr id="305" name="Google Shape;305;p10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/>
          </a:p>
        </p:txBody>
      </p:sp>
      <p:sp>
        <p:nvSpPr>
          <p:cNvPr id="306" name="Google Shape;306;p10"/>
          <p:cNvSpPr txBox="1"/>
          <p:nvPr/>
        </p:nvSpPr>
        <p:spPr>
          <a:xfrm>
            <a:off x="381000" y="1371600"/>
            <a:ext cx="83820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Haar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Cascade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Tham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khảo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từ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dung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lại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AlexNet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40776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 bộ “Test” (10%), “Train” (70%) và “Valid”(20%)</a:t>
            </a:r>
            <a:endParaRPr lang="en-US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“Test”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2508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2499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lửa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“Train”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12841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15220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lửa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“Valid”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3525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4183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lửa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endParaRPr sz="18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BEF0E-7229-F679-FF60-9D1D33732B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3B50E51-2523-1E4A-9466-8D90F6A033BC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A24B7-F464-E73C-3709-10B5CFD6C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0E63E-3D12-AAC3-C80E-88164DA0795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DA1CB900-C17E-34EB-01A8-56769588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3825009"/>
            <a:ext cx="3352800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1331912" y="287337"/>
            <a:ext cx="7354887" cy="69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C"/>
              </a:buClr>
              <a:buSzPts val="3200"/>
              <a:buFont typeface="Times New Roman"/>
              <a:buNone/>
            </a:pP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Kết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dirty="0" err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xuất</a:t>
            </a:r>
            <a:r>
              <a:rPr lang="en-US" sz="3200" b="0" i="0" u="none" dirty="0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(2/15) </a:t>
            </a:r>
            <a:endParaRPr dirty="0"/>
          </a:p>
        </p:txBody>
      </p:sp>
      <p:sp>
        <p:nvSpPr>
          <p:cNvPr id="317" name="Google Shape;317;p11"/>
          <p:cNvSpPr txBox="1"/>
          <p:nvPr/>
        </p:nvSpPr>
        <p:spPr>
          <a:xfrm>
            <a:off x="7140575" y="6524625"/>
            <a:ext cx="1752600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fld id="{00000000-1234-1234-1234-123412341234}" type="slidenum">
              <a:rPr lang="en-US" sz="1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/>
          </a:p>
        </p:txBody>
      </p:sp>
      <p:sp>
        <p:nvSpPr>
          <p:cNvPr id="12" name="Google Shape;332;p12">
            <a:extLst>
              <a:ext uri="{FF2B5EF4-FFF2-40B4-BE49-F238E27FC236}">
                <a16:creationId xmlns:a16="http://schemas.microsoft.com/office/drawing/2014/main" id="{87532F20-E5CE-B4AE-BD90-91B763AFE13F}"/>
              </a:ext>
            </a:extLst>
          </p:cNvPr>
          <p:cNvSpPr txBox="1"/>
          <p:nvPr/>
        </p:nvSpPr>
        <p:spPr>
          <a:xfrm>
            <a:off x="745970" y="1429327"/>
            <a:ext cx="7940829" cy="50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SSD </a:t>
            </a:r>
            <a:r>
              <a:rPr lang="en-US" sz="18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Mobilenet</a:t>
            </a:r>
            <a:r>
              <a:rPr lang="en-US" sz="1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V2: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651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 bộ “Test” (10%)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“Train” (90%)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“Train”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585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TV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“Valid”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66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TV</a:t>
            </a:r>
          </a:p>
          <a:p>
            <a:pPr lvl="0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labelimg</a:t>
            </a: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2FFC4-FFDD-A007-8846-EAAA96C60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160683-3714-DF4C-8147-CD190BB349C7}" type="datetime1">
              <a:rPr lang="en-US" smtClean="0"/>
              <a:t>7/31/22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C8135-84AA-C11F-503F-9DD1892E6A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0B97-F520-9ED2-462B-771B9C410D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Copyrights 2022 UIT-Khoa KTMT 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B5C8EE-181F-6EFD-64BA-7848CCE87E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17" y="3327400"/>
            <a:ext cx="4859333" cy="28424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2259</Words>
  <Application>Microsoft Macintosh PowerPoint</Application>
  <PresentationFormat>On-screen Show (4:3)</PresentationFormat>
  <Paragraphs>268</Paragraphs>
  <Slides>26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Noto Sans Symbols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Reina</dc:creator>
  <cp:lastModifiedBy>Nguyễn Thiên Đạt</cp:lastModifiedBy>
  <cp:revision>32</cp:revision>
  <dcterms:created xsi:type="dcterms:W3CDTF">2015-03-02T05:45:06Z</dcterms:created>
  <dcterms:modified xsi:type="dcterms:W3CDTF">2022-07-31T09:32:56Z</dcterms:modified>
</cp:coreProperties>
</file>